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60"/>
  </p:notesMasterIdLst>
  <p:handoutMasterIdLst>
    <p:handoutMasterId r:id="rId61"/>
  </p:handoutMasterIdLst>
  <p:sldIdLst>
    <p:sldId id="500" r:id="rId3"/>
    <p:sldId id="784" r:id="rId4"/>
    <p:sldId id="785" r:id="rId5"/>
    <p:sldId id="786" r:id="rId6"/>
    <p:sldId id="787" r:id="rId7"/>
    <p:sldId id="788" r:id="rId8"/>
    <p:sldId id="789" r:id="rId9"/>
    <p:sldId id="790" r:id="rId10"/>
    <p:sldId id="791" r:id="rId11"/>
    <p:sldId id="792" r:id="rId12"/>
    <p:sldId id="793" r:id="rId13"/>
    <p:sldId id="794" r:id="rId14"/>
    <p:sldId id="795" r:id="rId15"/>
    <p:sldId id="847" r:id="rId16"/>
    <p:sldId id="796" r:id="rId17"/>
    <p:sldId id="797" r:id="rId18"/>
    <p:sldId id="798" r:id="rId19"/>
    <p:sldId id="799" r:id="rId20"/>
    <p:sldId id="800" r:id="rId21"/>
    <p:sldId id="801" r:id="rId22"/>
    <p:sldId id="802" r:id="rId23"/>
    <p:sldId id="803" r:id="rId24"/>
    <p:sldId id="804" r:id="rId25"/>
    <p:sldId id="805" r:id="rId26"/>
    <p:sldId id="806" r:id="rId27"/>
    <p:sldId id="807" r:id="rId28"/>
    <p:sldId id="808" r:id="rId29"/>
    <p:sldId id="809" r:id="rId30"/>
    <p:sldId id="810" r:id="rId31"/>
    <p:sldId id="811" r:id="rId32"/>
    <p:sldId id="812" r:id="rId33"/>
    <p:sldId id="813" r:id="rId34"/>
    <p:sldId id="814" r:id="rId35"/>
    <p:sldId id="815" r:id="rId36"/>
    <p:sldId id="816" r:id="rId37"/>
    <p:sldId id="817" r:id="rId38"/>
    <p:sldId id="818" r:id="rId39"/>
    <p:sldId id="819" r:id="rId40"/>
    <p:sldId id="820" r:id="rId41"/>
    <p:sldId id="821" r:id="rId42"/>
    <p:sldId id="822" r:id="rId43"/>
    <p:sldId id="823" r:id="rId44"/>
    <p:sldId id="824" r:id="rId45"/>
    <p:sldId id="825" r:id="rId46"/>
    <p:sldId id="826" r:id="rId47"/>
    <p:sldId id="827" r:id="rId48"/>
    <p:sldId id="828" r:id="rId49"/>
    <p:sldId id="829" r:id="rId50"/>
    <p:sldId id="830" r:id="rId51"/>
    <p:sldId id="831" r:id="rId52"/>
    <p:sldId id="832" r:id="rId53"/>
    <p:sldId id="833" r:id="rId54"/>
    <p:sldId id="834" r:id="rId55"/>
    <p:sldId id="835" r:id="rId56"/>
    <p:sldId id="836" r:id="rId57"/>
    <p:sldId id="837" r:id="rId58"/>
    <p:sldId id="846" r:id="rId59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8CA1"/>
    <a:srgbClr val="000000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49" autoAdjust="0"/>
    <p:restoredTop sz="94607" autoAdjust="0"/>
  </p:normalViewPr>
  <p:slideViewPr>
    <p:cSldViewPr snapToGrid="0">
      <p:cViewPr varScale="1">
        <p:scale>
          <a:sx n="53" d="100"/>
          <a:sy n="53" d="100"/>
        </p:scale>
        <p:origin x="-96" y="-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microsoft.com/office/2015/10/relationships/revisionInfo" Target="revisionInfo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9728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9728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  <a:defRPr/>
            </a:pPr>
            <a:fld id="{BCC1ECAD-6CE1-4897-9CEF-F2ECC9BEA19E}" type="slidenum">
              <a:rPr lang="en-US" sz="800"/>
              <a:pPr algn="r" defTabSz="903288">
                <a:lnSpc>
                  <a:spcPct val="100000"/>
                </a:lnSpc>
                <a:defRPr/>
              </a:pPr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7528719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51203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  <a:defRPr/>
            </a:pPr>
            <a:r>
              <a:rPr lang="en-US" sz="800" dirty="0"/>
              <a:t>Presentation_ID.scr</a:t>
            </a:r>
          </a:p>
        </p:txBody>
      </p:sp>
      <p:sp>
        <p:nvSpPr>
          <p:cNvPr id="51204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FB004549-1125-4930-988B-40FFE37DB1E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17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3373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/>
              <a:t>Cisco Networking Academy program</a:t>
            </a:r>
          </a:p>
          <a:p>
            <a:pPr eaLnBrk="1" hangingPunct="1">
              <a:buFontTx/>
              <a:buNone/>
            </a:pPr>
            <a:r>
              <a:rPr lang="en-US" b="1" dirty="0"/>
              <a:t>Introduction to Networks</a:t>
            </a:r>
          </a:p>
          <a:p>
            <a:pPr>
              <a:buFontTx/>
              <a:buNone/>
            </a:pPr>
            <a:r>
              <a:rPr lang="en-US" sz="1300" b="1" dirty="0"/>
              <a:t>Chapter 7: </a:t>
            </a:r>
            <a:r>
              <a:rPr lang="en-US" sz="1300" b="1" dirty="0" err="1"/>
              <a:t>Subnetting</a:t>
            </a:r>
            <a:r>
              <a:rPr lang="en-US" sz="1300" b="1" dirty="0"/>
              <a:t> IP Networks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841734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8.1.2.2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on the Octet Boundary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91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8.1.2.3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Classless Subnetting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8.1.2.4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Demonstration – The Subnet Mask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8.1.2.5 Video Demonstration – Subnetting with the Magic Number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92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8.1.2.6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Classless Subnetting Example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8.1.2.6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Classless Subnetting Example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4041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8.1.2.7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2 Subnets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847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8.1.2.7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2 Subnets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837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8.1.2.7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2 Subnets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7301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8.1.2.7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2 Subnets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8.1.2.8 Video Demonstration – Creating Two Equal-Sized Subnets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714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8.1.2.9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Formulas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3295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8.1.2.9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Formulas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67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8.1.1.1 </a:t>
            </a:r>
            <a:r>
              <a:rPr lang="en-US" sz="1200" dirty="0"/>
              <a:t>Broadcast Domains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1452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8.1.2.10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4 Subnets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33830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8.1.2.10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4 Subnets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332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8.1.2.10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4 Subnets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64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8.1.2.10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4 Subnets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51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8.1.2.10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4 Subnets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8.1.2.11 Video Demonstration – Creating Four Equal-Sized Subnets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8.1.2.12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Demonstration – Creating Eight Equal-Sized Subnets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5906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8.1.3.1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Subnets with a /16 prefix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9383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8.1.3.2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100 Subnets with a /16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3192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8.1.3.2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100 Subnets with a /16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609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8.1.3.3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Calculating the Hosts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8.1.3.4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 Demonstration – Creating One Hundred Equal-Sized Subnets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108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8.1.3.5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1000 Subnets with a /8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773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8.1.1.2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with Large Broadcast Domains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1759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8.1.3.5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Creating 1000 Subnets with a /8 Network (Cont.)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8.1.3.6 Video Demonstration – Subnetting Across Multiple Octets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67359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8.1.4.1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Based on Host Requirements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0064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8.1.4.2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Based on Network Requirements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180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8.1.4.3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Requirement Example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884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8.1.4.3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Requirement Example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3373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8.1.4.3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Requirement Example (Cont.)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8.1.4.4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Activity – Calculate the Subnet Mask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8.1.4.5 Activity – Determining the Number of Bits to Borrow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8.1.4.6 Lab - Calculating IPv4 Subnets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8.1.4.7 Packet Tracer - Subnetting Scenario 1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8.1.4.8 Lab – Designing and Implementing a Subnetted IPv4 Addressing Scheme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4631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8.1.5.1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Subnetting Wastes Addresses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5686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8.1.5.1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Traditional Subnetting Wastes Addresses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9185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8.1.5.2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Variable Length Subnet Masks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3136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8.1.5.3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Basic VLSM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8.1.5.4 Video Demonstration – Basic VLSM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3936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8.1.1.2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 with Large Broadcast Domains 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28970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8.1.5.5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VLSM in Practice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960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8.1.5.5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VLSM in Practice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6361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8.1.5.5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VLSM in Practice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27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8.1.5.5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VLSM in Practice (Cont.)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1379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8.1.5.6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VLSM Chart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8.1.5.7 Video Demonstration – VLSM Example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8.1.5.8 Activity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Practicing VLSM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0536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8.2.1.1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Network Address Planning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053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8.2.1.2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 to Address the Network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7324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8.2.1.3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Assigning Addresses to Devices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8.2.1.4 Packet Tracer – Designing and Implementing a VLSM Addressing Scheme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8.2.1.5 Lab – Designing and Implementing a VLSM Addressing Scheme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295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8.4.1.1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Activity – Can you call me now?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8.4.1.2 </a:t>
            </a:r>
            <a:r>
              <a:rPr lang="sv-SE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Packet Tracer – Skills Integration Challenge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8.4.1.3 Chapter 8: Subnetting IP Networks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sv-SE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18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8.1.1.3 </a:t>
            </a:r>
            <a:r>
              <a:rPr lang="en-US" sz="1200" dirty="0"/>
              <a:t>Reasons for Subnetting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327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8.1.1.3 </a:t>
            </a:r>
            <a:r>
              <a:rPr lang="en-US" sz="1200" dirty="0"/>
              <a:t>Reasons for Subnetting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348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8.1.1.3 </a:t>
            </a:r>
            <a:r>
              <a:rPr lang="en-US" sz="1200" dirty="0"/>
              <a:t>Reasons for Subnetting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(Cont.)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58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8.1.2.1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Octet Boundaries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015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8.1.2.2</a:t>
            </a:r>
            <a:r>
              <a:rPr lang="en-US" baseline="0" dirty="0"/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Subnetting on the Octet Boundary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2CD79-D36A-4E01-AE1C-064887FE954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39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C31C4615-7F19-455B-A5C4-EA1B3B194C81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ACFA795C-7F0A-48D8-9FC3-F2BA5F8EB736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1918741"/>
            <a:ext cx="4117446" cy="3020518"/>
          </a:xfrm>
        </p:spPr>
        <p:txBody>
          <a:bodyPr vert="horz" lIns="82296" tIns="45720" rIns="82296" bIns="4572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kumimoji="0" lang="en-US" sz="5400" b="0" i="0" u="none" strike="noStrike" kern="1200" cap="none" spc="0" normalizeH="0" baseline="0" dirty="0">
                <a:ln>
                  <a:noFill/>
                </a:ln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effectLst/>
                <a:uLnTx/>
                <a:uFillTx/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Telling Shared Experiences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922519" y="777667"/>
            <a:ext cx="3895344" cy="5287676"/>
          </a:xfrm>
        </p:spPr>
        <p:txBody>
          <a:bodyPr anchor="ctr" anchorCtr="0">
            <a:normAutofit/>
          </a:bodyPr>
          <a:lstStyle>
            <a:lvl1pPr marL="0" indent="0">
              <a:buFontTx/>
              <a:buNone/>
              <a:defRPr lang="en-US" sz="2000" kern="1200" dirty="0">
                <a:solidFill>
                  <a:srgbClr val="493B93"/>
                </a:solidFill>
                <a:latin typeface="+mj-lt"/>
                <a:ea typeface="+mn-ea"/>
                <a:cs typeface="+mn-cs"/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marL="0" lv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rgbClr val="435153"/>
              </a:buClr>
              <a:buFont typeface="Arial" pitchFamily="34" charset="0"/>
              <a:buNone/>
            </a:pPr>
            <a:r>
              <a:rPr lang="en-US" dirty="0"/>
              <a:t>Tell your story here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486587" y="777667"/>
            <a:ext cx="0" cy="5287676"/>
          </a:xfrm>
          <a:prstGeom prst="line">
            <a:avLst/>
          </a:prstGeom>
          <a:ln w="76200" cap="rnd">
            <a:gradFill>
              <a:gsLst>
                <a:gs pos="0">
                  <a:schemeClr val="tx1"/>
                </a:gs>
                <a:gs pos="50000">
                  <a:schemeClr val="accent4"/>
                </a:gs>
                <a:gs pos="100000">
                  <a:schemeClr val="tx2"/>
                </a:gs>
              </a:gsLst>
              <a:lin ang="12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xmlns:p14="http://schemas.microsoft.com/office/powerpoint/2010/main">
    <p:wipe dir="r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uild="p">
        <p:tmplLst>
          <p:tmpl lvl="1">
            <p:tnLst>
              <p:par>
                <p:cTn xmlns:p14="http://schemas.microsoft.com/office/powerpoint/2010/main" presetID="10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1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lternat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1248229"/>
            <a:ext cx="8112125" cy="2907239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60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Presentation </a:t>
            </a:r>
            <a:br>
              <a:rPr lang="en-US" dirty="0"/>
            </a:br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477931373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3376" y="4696378"/>
            <a:ext cx="8477250" cy="1844873"/>
          </a:xfrm>
          <a:prstGeom prst="rect">
            <a:avLst/>
          </a:prstGeom>
        </p:spPr>
      </p:pic>
      <p:sp>
        <p:nvSpPr>
          <p:cNvPr id="27" name="Rectangle 3"/>
          <p:cNvSpPr>
            <a:spLocks noChangeArrowheads="1"/>
          </p:cNvSpPr>
          <p:nvPr/>
        </p:nvSpPr>
        <p:spPr bwMode="white">
          <a:xfrm>
            <a:off x="0" y="0"/>
            <a:ext cx="9144000" cy="177800"/>
          </a:xfrm>
          <a:prstGeom prst="rect">
            <a:avLst/>
          </a:prstGeom>
          <a:solidFill>
            <a:schemeClr val="bg2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1393" y="399142"/>
            <a:ext cx="8548802" cy="4134758"/>
          </a:xfr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5400" b="0" kern="1200" spc="0" dirty="0">
                <a:gradFill flip="none" rotWithShape="1">
                  <a:gsLst>
                    <a:gs pos="16000">
                      <a:srgbClr val="6B308D">
                        <a:lumMod val="80000"/>
                        <a:lumOff val="20000"/>
                      </a:srgbClr>
                    </a:gs>
                    <a:gs pos="100000">
                      <a:srgbClr val="28A7DF"/>
                    </a:gs>
                  </a:gsLst>
                  <a:lin ang="1800000" scaled="0"/>
                  <a:tileRect/>
                </a:gradFill>
                <a:latin typeface="+mj-lt"/>
                <a:ea typeface="+mj-ea"/>
                <a:cs typeface="Arial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</a:pPr>
            <a:r>
              <a:rPr lang="en-US" dirty="0"/>
              <a:t>Segue Title Here</a:t>
            </a:r>
          </a:p>
        </p:txBody>
      </p:sp>
      <p:sp>
        <p:nvSpPr>
          <p:cNvPr id="47" name="Rectangle 3"/>
          <p:cNvSpPr>
            <a:spLocks noChangeArrowheads="1"/>
          </p:cNvSpPr>
          <p:nvPr/>
        </p:nvSpPr>
        <p:spPr bwMode="hidden">
          <a:xfrm>
            <a:off x="0" y="0"/>
            <a:ext cx="9144000" cy="177800"/>
          </a:xfrm>
          <a:prstGeom prst="rect">
            <a:avLst/>
          </a:prstGeom>
          <a:solidFill>
            <a:srgbClr val="FFFFFF"/>
          </a:soli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+mj-lt"/>
            </a:endParaRPr>
          </a:p>
        </p:txBody>
      </p:sp>
      <p:sp>
        <p:nvSpPr>
          <p:cNvPr id="24" name="Rectangle 5"/>
          <p:cNvSpPr>
            <a:spLocks noChangeArrowheads="1"/>
          </p:cNvSpPr>
          <p:nvPr userDrawn="1"/>
        </p:nvSpPr>
        <p:spPr bwMode="ltGray">
          <a:xfrm>
            <a:off x="7763787" y="6584512"/>
            <a:ext cx="592251" cy="175257"/>
          </a:xfrm>
          <a:prstGeom prst="rect">
            <a:avLst/>
          </a:prstGeom>
        </p:spPr>
        <p:txBody>
          <a:bodyPr wrap="none" lIns="82124" tIns="41061" rIns="82124" bIns="41061" anchor="b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Cisco Public</a:t>
            </a:r>
          </a:p>
        </p:txBody>
      </p:sp>
      <p:sp>
        <p:nvSpPr>
          <p:cNvPr id="10" name="Rectangle 4"/>
          <p:cNvSpPr>
            <a:spLocks noChangeArrowheads="1"/>
          </p:cNvSpPr>
          <p:nvPr userDrawn="1"/>
        </p:nvSpPr>
        <p:spPr bwMode="ltGray">
          <a:xfrm>
            <a:off x="251373" y="6586246"/>
            <a:ext cx="3420515" cy="175257"/>
          </a:xfrm>
          <a:prstGeom prst="rect">
            <a:avLst/>
          </a:prstGeom>
        </p:spPr>
        <p:txBody>
          <a:bodyPr wrap="square" lIns="82124" tIns="41061" rIns="82124" bIns="41061" anchor="b" anchorCtr="0">
            <a:spAutoFit/>
          </a:bodyPr>
          <a:lstStyle/>
          <a:p>
            <a:pPr marL="0" algn="l" defTabSz="814388" rtl="0" eaLnBrk="1" latinLnBrk="0" hangingPunct="1">
              <a:lnSpc>
                <a:spcPct val="100000"/>
              </a:lnSpc>
            </a:pPr>
            <a:r>
              <a:rPr lang="en-US" sz="600" kern="1200" dirty="0">
                <a:solidFill>
                  <a:srgbClr val="808080"/>
                </a:solidFill>
                <a:latin typeface="+mj-lt"/>
                <a:ea typeface="+mn-ea"/>
                <a:cs typeface="+mn-cs"/>
              </a:rPr>
              <a:t>© 2013 Cisco and/or its affiliates. All rights reserved.</a:t>
            </a:r>
          </a:p>
        </p:txBody>
      </p:sp>
      <p:sp>
        <p:nvSpPr>
          <p:cNvPr id="12" name="Rectangle 7"/>
          <p:cNvSpPr>
            <a:spLocks noChangeArrowheads="1"/>
          </p:cNvSpPr>
          <p:nvPr userDrawn="1"/>
        </p:nvSpPr>
        <p:spPr bwMode="ltGray">
          <a:xfrm>
            <a:off x="8639981" y="6580408"/>
            <a:ext cx="260429" cy="175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FCF27A5-1A5B-48D3-A060-2758FFBB1ADD}" type="slidenum">
              <a:rPr lang="en-US" sz="600">
                <a:solidFill>
                  <a:srgbClr val="808080"/>
                </a:solidFill>
                <a:latin typeface="+mj-lt"/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600" dirty="0">
              <a:solidFill>
                <a:srgbClr val="80808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6571527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9702" y="432215"/>
            <a:ext cx="8588861" cy="8382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28600" y="1344168"/>
            <a:ext cx="8577072" cy="496519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</a:lstStyle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5548096"/>
      </p:ext>
    </p:extLst>
  </p:cSld>
  <p:clrMapOvr>
    <a:masterClrMapping/>
  </p:clrMapOvr>
  <p:transition xmlns:p14="http://schemas.microsoft.com/office/powerpoint/2010/main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27.xml"/><Relationship Id="rId16" Type="http://schemas.openxmlformats.org/officeDocument/2006/relationships/theme" Target="../theme/theme2.xml"/><Relationship Id="rId17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58EC189E-ADD4-420E-B89E-1E32C54438D7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55" r:id="rId1"/>
    <p:sldLayoutId id="2147484434" r:id="rId2"/>
    <p:sldLayoutId id="2147484435" r:id="rId3"/>
    <p:sldLayoutId id="2147484436" r:id="rId4"/>
    <p:sldLayoutId id="2147484437" r:id="rId5"/>
    <p:sldLayoutId id="2147484438" r:id="rId6"/>
    <p:sldLayoutId id="2147484439" r:id="rId7"/>
    <p:sldLayoutId id="2147484440" r:id="rId8"/>
    <p:sldLayoutId id="2147484441" r:id="rId9"/>
    <p:sldLayoutId id="2147484442" r:id="rId10"/>
    <p:sldLayoutId id="2147484443" r:id="rId11"/>
    <p:sldLayoutId id="21474844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fld id="{85C5E045-6C48-46C0-92AE-30A8710B0BB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  <a:defRPr/>
              </a:pPr>
              <a:t>‹#›</a:t>
            </a:fld>
            <a:endParaRPr lang="en-US" sz="1000" dirty="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  <a:defRPr/>
            </a:pPr>
            <a:r>
              <a:rPr lang="en-US" sz="700" dirty="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456" r:id="rId1"/>
    <p:sldLayoutId id="2147484445" r:id="rId2"/>
    <p:sldLayoutId id="2147484446" r:id="rId3"/>
    <p:sldLayoutId id="2147484447" r:id="rId4"/>
    <p:sldLayoutId id="2147484448" r:id="rId5"/>
    <p:sldLayoutId id="2147484449" r:id="rId6"/>
    <p:sldLayoutId id="2147484450" r:id="rId7"/>
    <p:sldLayoutId id="2147484451" r:id="rId8"/>
    <p:sldLayoutId id="2147484452" r:id="rId9"/>
    <p:sldLayoutId id="2147484453" r:id="rId10"/>
    <p:sldLayoutId id="2147484454" r:id="rId11"/>
    <p:sldLayoutId id="2147484457" r:id="rId12"/>
    <p:sldLayoutId id="2147484458" r:id="rId13"/>
    <p:sldLayoutId id="2147484459" r:id="rId14"/>
    <p:sldLayoutId id="2147484460" r:id="rId15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/>
              <a:t>Chapter </a:t>
            </a:r>
            <a:r>
              <a:rPr lang="en-US" sz="2800" dirty="0" smtClean="0"/>
              <a:t>8: </a:t>
            </a:r>
            <a:r>
              <a:rPr lang="en-US" sz="2800" dirty="0" err="1"/>
              <a:t>Subnetting</a:t>
            </a:r>
            <a:r>
              <a:rPr lang="en-US" sz="2800" dirty="0"/>
              <a:t> IP Networks</a:t>
            </a:r>
            <a:br>
              <a:rPr lang="en-US" sz="2800" dirty="0"/>
            </a:br>
            <a:endParaRPr lang="en-US" sz="2800" dirty="0">
              <a:solidFill>
                <a:schemeClr val="folHlink"/>
              </a:solidFill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n-US" sz="2400" dirty="0"/>
              <a:t>Introduction to Networks</a:t>
            </a:r>
          </a:p>
        </p:txBody>
      </p:sp>
    </p:spTree>
  </p:cSld>
  <p:clrMapOvr>
    <a:masterClrMapping/>
  </p:clrMapOvr>
  <p:transition xmlns:p14="http://schemas.microsoft.com/office/powerpoint/2010/main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2629" y="400947"/>
            <a:ext cx="8145462" cy="606218"/>
          </a:xfrm>
        </p:spPr>
        <p:txBody>
          <a:bodyPr/>
          <a:lstStyle/>
          <a:p>
            <a:r>
              <a:rPr lang="en-US" dirty="0"/>
              <a:t>Reasons for </a:t>
            </a:r>
            <a:r>
              <a:rPr lang="en-US" dirty="0" err="1"/>
              <a:t>Subnetting</a:t>
            </a:r>
            <a:r>
              <a:rPr lang="en-US" dirty="0"/>
              <a:t> (cont.)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6" t="30014" r="45719" b="20904"/>
          <a:stretch/>
        </p:blipFill>
        <p:spPr>
          <a:xfrm>
            <a:off x="649356" y="1931554"/>
            <a:ext cx="7977809" cy="44851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7952" y="1117622"/>
            <a:ext cx="825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Network administrators can group devices and services into subnets that are determined by: Device type.</a:t>
            </a:r>
          </a:p>
        </p:txBody>
      </p:sp>
    </p:spTree>
    <p:extLst>
      <p:ext uri="{BB962C8B-B14F-4D97-AF65-F5344CB8AC3E}">
        <p14:creationId xmlns:p14="http://schemas.microsoft.com/office/powerpoint/2010/main" val="2953506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Topic </a:t>
            </a:r>
            <a:r>
              <a:rPr lang="en-US" sz="2800" dirty="0" smtClean="0"/>
              <a:t>8.1.2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Subnetting an IPv4 Network</a:t>
            </a:r>
          </a:p>
        </p:txBody>
      </p:sp>
    </p:spTree>
    <p:extLst>
      <p:ext uri="{BB962C8B-B14F-4D97-AF65-F5344CB8AC3E}">
        <p14:creationId xmlns:p14="http://schemas.microsoft.com/office/powerpoint/2010/main" val="246192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49620" y="467208"/>
            <a:ext cx="8145462" cy="838200"/>
          </a:xfrm>
        </p:spPr>
        <p:txBody>
          <a:bodyPr/>
          <a:lstStyle/>
          <a:p>
            <a:r>
              <a:rPr lang="en-US" dirty="0"/>
              <a:t>Octet Boundaries</a:t>
            </a:r>
          </a:p>
        </p:txBody>
      </p:sp>
      <p:pic>
        <p:nvPicPr>
          <p:cNvPr id="7" name="Picture 6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4" t="20797" r="37333" b="75261"/>
          <a:stretch/>
        </p:blipFill>
        <p:spPr>
          <a:xfrm>
            <a:off x="768917" y="1308392"/>
            <a:ext cx="7871208" cy="520408"/>
          </a:xfrm>
          <a:prstGeom prst="rect">
            <a:avLst/>
          </a:prstGeom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4" t="37839" r="37333" b="43740"/>
          <a:stretch/>
        </p:blipFill>
        <p:spPr>
          <a:xfrm>
            <a:off x="0" y="2054085"/>
            <a:ext cx="9144000" cy="360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4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03847" y="410818"/>
            <a:ext cx="8145462" cy="563286"/>
          </a:xfrm>
        </p:spPr>
        <p:txBody>
          <a:bodyPr/>
          <a:lstStyle/>
          <a:p>
            <a:r>
              <a:rPr lang="en-US" dirty="0"/>
              <a:t>Subnetting on the Octet Boundary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6" t="36571" r="37160" b="31711"/>
          <a:stretch/>
        </p:blipFill>
        <p:spPr>
          <a:xfrm>
            <a:off x="2345635" y="1152940"/>
            <a:ext cx="6294783" cy="50888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423812"/>
            <a:ext cx="2475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Subnetting 10.x.0.0/16</a:t>
            </a:r>
          </a:p>
        </p:txBody>
      </p:sp>
    </p:spTree>
    <p:extLst>
      <p:ext uri="{BB962C8B-B14F-4D97-AF65-F5344CB8AC3E}">
        <p14:creationId xmlns:p14="http://schemas.microsoft.com/office/powerpoint/2010/main" val="1604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62873" y="453956"/>
            <a:ext cx="8145462" cy="526705"/>
          </a:xfrm>
        </p:spPr>
        <p:txBody>
          <a:bodyPr/>
          <a:lstStyle/>
          <a:p>
            <a:r>
              <a:rPr lang="en-US" dirty="0"/>
              <a:t>Subnetting on the Octet Boundary</a:t>
            </a:r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35" t="34550" r="35680" b="25859"/>
          <a:stretch/>
        </p:blipFill>
        <p:spPr>
          <a:xfrm>
            <a:off x="2146853" y="1219200"/>
            <a:ext cx="6692348" cy="5145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219433"/>
            <a:ext cx="254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Subnetting 10.x.x.0/24</a:t>
            </a:r>
          </a:p>
        </p:txBody>
      </p:sp>
    </p:spTree>
    <p:extLst>
      <p:ext uri="{BB962C8B-B14F-4D97-AF65-F5344CB8AC3E}">
        <p14:creationId xmlns:p14="http://schemas.microsoft.com/office/powerpoint/2010/main" val="16041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588202"/>
          </a:xfrm>
        </p:spPr>
        <p:txBody>
          <a:bodyPr/>
          <a:lstStyle/>
          <a:p>
            <a:r>
              <a:rPr lang="en-US" dirty="0"/>
              <a:t>Classless Subnetting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54" t="32550" r="36913" b="39822"/>
          <a:stretch/>
        </p:blipFill>
        <p:spPr>
          <a:xfrm>
            <a:off x="556591" y="3591340"/>
            <a:ext cx="8017566" cy="2849218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0" y="1113183"/>
            <a:ext cx="8577072" cy="5196177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sz="1800" dirty="0"/>
              <a:t>/25 – Borrowing 1 bit from the fourth octet creates 2 subnets supporting 126 hosts each.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/26 – Borrowing 2 bits creates 4 subnets supporting 62 hosts each.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/27– Borrowing 3 bits creates 8 subnets supporting 30 hosts each.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/28 – Borrowing 4 bits creates 16 subnets supporting 14 hosts each.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/29 – Borrowing 5 bits creates 32 subnets supporting 6 hosts each.</a:t>
            </a:r>
          </a:p>
          <a:p>
            <a:pPr>
              <a:spcBef>
                <a:spcPts val="600"/>
              </a:spcBef>
            </a:pPr>
            <a:r>
              <a:rPr lang="en-US" sz="1800" dirty="0"/>
              <a:t>/30– Borrowing 6 bits creates 64 subnets supporting 2 hosts each.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1166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9134" y="533469"/>
            <a:ext cx="8145462" cy="447192"/>
          </a:xfrm>
        </p:spPr>
        <p:txBody>
          <a:bodyPr/>
          <a:lstStyle/>
          <a:p>
            <a:r>
              <a:rPr lang="en-US" dirty="0"/>
              <a:t>Classless Subnetting Example</a:t>
            </a:r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23360" r="47025" b="30059"/>
          <a:stretch/>
        </p:blipFill>
        <p:spPr>
          <a:xfrm>
            <a:off x="543340" y="1099930"/>
            <a:ext cx="8176590" cy="548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3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6855" y="480461"/>
            <a:ext cx="8145462" cy="433939"/>
          </a:xfrm>
        </p:spPr>
        <p:txBody>
          <a:bodyPr/>
          <a:lstStyle/>
          <a:p>
            <a:r>
              <a:rPr lang="en-US" dirty="0"/>
              <a:t>Classless Subnetting Example (cont.)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8" t="23533" r="45734" b="29847"/>
          <a:stretch/>
        </p:blipFill>
        <p:spPr>
          <a:xfrm>
            <a:off x="675860" y="1028981"/>
            <a:ext cx="8123583" cy="543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4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55638" y="533470"/>
            <a:ext cx="8145462" cy="500200"/>
          </a:xfrm>
        </p:spPr>
        <p:txBody>
          <a:bodyPr/>
          <a:lstStyle/>
          <a:p>
            <a:r>
              <a:rPr lang="en-US" dirty="0"/>
              <a:t>Creating 2 Subnets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37" t="22775" r="47595" b="33100"/>
          <a:stretch/>
        </p:blipFill>
        <p:spPr>
          <a:xfrm>
            <a:off x="636104" y="1110671"/>
            <a:ext cx="8057321" cy="50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8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89377" y="506965"/>
            <a:ext cx="8145462" cy="460444"/>
          </a:xfrm>
        </p:spPr>
        <p:txBody>
          <a:bodyPr/>
          <a:lstStyle/>
          <a:p>
            <a:r>
              <a:rPr lang="en-US" dirty="0"/>
              <a:t>Creating 2 Subnets (cont.)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t="22775" r="46669" b="28872"/>
          <a:stretch/>
        </p:blipFill>
        <p:spPr>
          <a:xfrm>
            <a:off x="225287" y="1126435"/>
            <a:ext cx="4439478" cy="5406887"/>
          </a:xfrm>
          <a:prstGeom prst="rect">
            <a:avLst/>
          </a:prstGeom>
        </p:spPr>
      </p:pic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97" t="22775" r="46582" b="30982"/>
          <a:stretch/>
        </p:blipFill>
        <p:spPr>
          <a:xfrm>
            <a:off x="4841405" y="1104828"/>
            <a:ext cx="4037709" cy="5203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Chapter Outline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6.0 Introduction</a:t>
            </a:r>
          </a:p>
          <a:p>
            <a:r>
              <a:rPr lang="en-US" dirty="0">
                <a:solidFill>
                  <a:schemeClr val="tx2"/>
                </a:solidFill>
              </a:rPr>
              <a:t>6.1 Subnetting an IPv4 Network</a:t>
            </a:r>
          </a:p>
          <a:p>
            <a:r>
              <a:rPr lang="en-US" dirty="0">
                <a:solidFill>
                  <a:schemeClr val="tx2"/>
                </a:solidFill>
              </a:rPr>
              <a:t>6.2 Addressing Schemes</a:t>
            </a:r>
          </a:p>
          <a:p>
            <a:r>
              <a:rPr lang="en-US" dirty="0">
                <a:solidFill>
                  <a:schemeClr val="tx2"/>
                </a:solidFill>
              </a:rPr>
              <a:t>6.3 Summary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422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29133" y="480460"/>
            <a:ext cx="8145462" cy="553210"/>
          </a:xfrm>
        </p:spPr>
        <p:txBody>
          <a:bodyPr/>
          <a:lstStyle/>
          <a:p>
            <a:r>
              <a:rPr lang="en-US" dirty="0"/>
              <a:t>Creating 2 Subnets (cont.)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9" t="22581" r="42251" b="29180"/>
          <a:stretch/>
        </p:blipFill>
        <p:spPr>
          <a:xfrm>
            <a:off x="278296" y="1155075"/>
            <a:ext cx="8640418" cy="499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7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49621" y="516835"/>
            <a:ext cx="8145462" cy="530087"/>
          </a:xfrm>
        </p:spPr>
        <p:txBody>
          <a:bodyPr/>
          <a:lstStyle/>
          <a:p>
            <a:r>
              <a:rPr lang="en-US" dirty="0"/>
              <a:t>Creating 2 Subnets (cont.)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9" t="22673" r="47777" b="20693"/>
          <a:stretch/>
        </p:blipFill>
        <p:spPr>
          <a:xfrm>
            <a:off x="1219200" y="1209114"/>
            <a:ext cx="6705600" cy="5165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51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97829" y="453957"/>
            <a:ext cx="8145462" cy="619469"/>
          </a:xfrm>
        </p:spPr>
        <p:txBody>
          <a:bodyPr/>
          <a:lstStyle/>
          <a:p>
            <a:r>
              <a:rPr lang="en-US" dirty="0"/>
              <a:t>Subnetting Formulas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52" t="35493" r="54650" b="45342"/>
          <a:stretch/>
        </p:blipFill>
        <p:spPr>
          <a:xfrm>
            <a:off x="5314120" y="848139"/>
            <a:ext cx="2226367" cy="14709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6883" y="1339329"/>
            <a:ext cx="43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calculate the number of subnets.</a:t>
            </a:r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0" t="28354" r="47533" b="42929"/>
          <a:stretch/>
        </p:blipFill>
        <p:spPr>
          <a:xfrm>
            <a:off x="781878" y="2292627"/>
            <a:ext cx="7500731" cy="38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04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7099" y="533470"/>
            <a:ext cx="8145462" cy="394183"/>
          </a:xfrm>
        </p:spPr>
        <p:txBody>
          <a:bodyPr/>
          <a:lstStyle/>
          <a:p>
            <a:r>
              <a:rPr lang="en-US" dirty="0"/>
              <a:t>Subnetting Formulas (cont.)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8184" y="1363312"/>
            <a:ext cx="4380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calculate the number of hosts.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92" t="32313" r="48889" b="45309"/>
          <a:stretch/>
        </p:blipFill>
        <p:spPr>
          <a:xfrm>
            <a:off x="5282219" y="848139"/>
            <a:ext cx="3424460" cy="2014330"/>
          </a:xfrm>
          <a:prstGeom prst="rect">
            <a:avLst/>
          </a:prstGeom>
        </p:spPr>
      </p:pic>
      <p:pic>
        <p:nvPicPr>
          <p:cNvPr id="6" name="Picture 5" descr="Introduction to Networks - Google Chrom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0" t="37993" r="48271" b="39285"/>
          <a:stretch/>
        </p:blipFill>
        <p:spPr>
          <a:xfrm>
            <a:off x="1049374" y="2810964"/>
            <a:ext cx="6457246" cy="345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9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23117" y="427452"/>
            <a:ext cx="8145462" cy="486948"/>
          </a:xfrm>
        </p:spPr>
        <p:txBody>
          <a:bodyPr/>
          <a:lstStyle/>
          <a:p>
            <a:r>
              <a:rPr lang="en-US" dirty="0"/>
              <a:t>Creating 4 Subnets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8" t="22386" r="44537" b="41235"/>
          <a:stretch/>
        </p:blipFill>
        <p:spPr>
          <a:xfrm>
            <a:off x="638626" y="990870"/>
            <a:ext cx="8174070" cy="540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3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7342" y="440705"/>
            <a:ext cx="8145462" cy="420687"/>
          </a:xfrm>
        </p:spPr>
        <p:txBody>
          <a:bodyPr/>
          <a:lstStyle/>
          <a:p>
            <a:r>
              <a:rPr lang="en-US" dirty="0"/>
              <a:t>Creating 4 Subnets (cont.)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3" t="23210" r="43605" b="29619"/>
          <a:stretch/>
        </p:blipFill>
        <p:spPr>
          <a:xfrm>
            <a:off x="450574" y="928323"/>
            <a:ext cx="8256104" cy="544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60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31568" y="414200"/>
            <a:ext cx="8145462" cy="486948"/>
          </a:xfrm>
        </p:spPr>
        <p:txBody>
          <a:bodyPr/>
          <a:lstStyle/>
          <a:p>
            <a:r>
              <a:rPr lang="en-US" dirty="0"/>
              <a:t>Creating 4 Subnets (cont.)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9" t="22715" r="48135" b="73648"/>
          <a:stretch/>
        </p:blipFill>
        <p:spPr>
          <a:xfrm>
            <a:off x="0" y="1256661"/>
            <a:ext cx="3527547" cy="452869"/>
          </a:xfrm>
          <a:prstGeom prst="rect">
            <a:avLst/>
          </a:prstGeom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8" t="23210" r="45603" b="39259"/>
          <a:stretch/>
        </p:blipFill>
        <p:spPr>
          <a:xfrm>
            <a:off x="3522132" y="1150643"/>
            <a:ext cx="5621868" cy="5130887"/>
          </a:xfrm>
          <a:prstGeom prst="rect">
            <a:avLst/>
          </a:prstGeom>
        </p:spPr>
      </p:pic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8" t="34280" r="52636" b="47833"/>
          <a:stretch/>
        </p:blipFill>
        <p:spPr>
          <a:xfrm>
            <a:off x="225287" y="1722781"/>
            <a:ext cx="3339548" cy="396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34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17099" y="440704"/>
            <a:ext cx="8145462" cy="407435"/>
          </a:xfrm>
        </p:spPr>
        <p:txBody>
          <a:bodyPr/>
          <a:lstStyle/>
          <a:p>
            <a:r>
              <a:rPr lang="en-US" dirty="0"/>
              <a:t>Creating 4 Subnets (cont.)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6" t="22880" r="38542" b="30371"/>
          <a:stretch/>
        </p:blipFill>
        <p:spPr>
          <a:xfrm>
            <a:off x="397565" y="1086677"/>
            <a:ext cx="8746435" cy="51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9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71325" y="400948"/>
            <a:ext cx="8145462" cy="486948"/>
          </a:xfrm>
        </p:spPr>
        <p:txBody>
          <a:bodyPr/>
          <a:lstStyle/>
          <a:p>
            <a:r>
              <a:rPr lang="en-US" dirty="0"/>
              <a:t>Creating 4 Subnets (cont.)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40" t="22551" r="45354" b="32609"/>
          <a:stretch/>
        </p:blipFill>
        <p:spPr>
          <a:xfrm>
            <a:off x="384313" y="962929"/>
            <a:ext cx="8362122" cy="5186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5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Topic </a:t>
            </a:r>
            <a:r>
              <a:rPr lang="en-US" sz="2800" dirty="0" smtClean="0"/>
              <a:t>8.1.3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Subnetting a /16 and a /8 Prefix</a:t>
            </a:r>
          </a:p>
        </p:txBody>
      </p:sp>
    </p:spTree>
    <p:extLst>
      <p:ext uri="{BB962C8B-B14F-4D97-AF65-F5344CB8AC3E}">
        <p14:creationId xmlns:p14="http://schemas.microsoft.com/office/powerpoint/2010/main" val="17839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/>
              <a:t>Section </a:t>
            </a:r>
            <a:r>
              <a:rPr lang="en-US" sz="4000" dirty="0" smtClean="0"/>
              <a:t>8.1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 err="1"/>
              <a:t>Subnetting</a:t>
            </a:r>
            <a:r>
              <a:rPr lang="en-US" sz="4000" dirty="0"/>
              <a:t> an IPv4 Network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22092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Upon completion of this section, you should be able to:</a:t>
            </a:r>
          </a:p>
          <a:p>
            <a:r>
              <a:rPr lang="en-US" sz="1800" dirty="0"/>
              <a:t>Explain how subnetting segments a network to enable better communication.</a:t>
            </a:r>
          </a:p>
          <a:p>
            <a:r>
              <a:rPr lang="en-US" sz="1800" dirty="0"/>
              <a:t>Explain how to calculate IPv4 subnets for a /24 prefix.</a:t>
            </a:r>
          </a:p>
          <a:p>
            <a:r>
              <a:rPr lang="en-US" sz="1800" dirty="0"/>
              <a:t>Explain how to calculate IPv4 subnets for a /16 and /8 prefix.</a:t>
            </a:r>
          </a:p>
          <a:p>
            <a:r>
              <a:rPr lang="en-US" sz="1800" dirty="0"/>
              <a:t>Given a set of requirements for subnetting, implement an IPv4 addressing scheme.</a:t>
            </a:r>
          </a:p>
          <a:p>
            <a:r>
              <a:rPr lang="en-US" sz="1800" dirty="0"/>
              <a:t>Explain how to create a flexible addressing scheme using variable length subnet masking (VLSM).</a:t>
            </a:r>
          </a:p>
        </p:txBody>
      </p:sp>
    </p:spTree>
    <p:extLst>
      <p:ext uri="{BB962C8B-B14F-4D97-AF65-F5344CB8AC3E}">
        <p14:creationId xmlns:p14="http://schemas.microsoft.com/office/powerpoint/2010/main" val="3076075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0838" y="463826"/>
            <a:ext cx="8145462" cy="523530"/>
          </a:xfrm>
        </p:spPr>
        <p:txBody>
          <a:bodyPr/>
          <a:lstStyle/>
          <a:p>
            <a:r>
              <a:rPr lang="en-US" dirty="0"/>
              <a:t>Creating Subnets with a /16 prefix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" t="26008" r="33879" b="21481"/>
          <a:stretch/>
        </p:blipFill>
        <p:spPr>
          <a:xfrm>
            <a:off x="265043" y="1007166"/>
            <a:ext cx="8534400" cy="551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99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83360" y="414200"/>
            <a:ext cx="8145462" cy="486948"/>
          </a:xfrm>
        </p:spPr>
        <p:txBody>
          <a:bodyPr/>
          <a:lstStyle/>
          <a:p>
            <a:r>
              <a:rPr lang="en-US" dirty="0"/>
              <a:t>Creating 100 Subnets with a /16 Network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t="29794" r="47469" b="25432"/>
          <a:stretch/>
        </p:blipFill>
        <p:spPr>
          <a:xfrm>
            <a:off x="331305" y="905832"/>
            <a:ext cx="8521148" cy="562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2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05064" y="347939"/>
            <a:ext cx="8938936" cy="539957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100 Subnets with a /16 Network (cont.)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61" t="22551" r="44069" b="28215"/>
          <a:stretch/>
        </p:blipFill>
        <p:spPr>
          <a:xfrm>
            <a:off x="331304" y="989563"/>
            <a:ext cx="8560905" cy="538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3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49620" y="546722"/>
            <a:ext cx="8145462" cy="367678"/>
          </a:xfrm>
        </p:spPr>
        <p:txBody>
          <a:bodyPr/>
          <a:lstStyle/>
          <a:p>
            <a:r>
              <a:rPr lang="en-US" dirty="0"/>
              <a:t>Calculating the Hosts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4" t="37725" r="47022" b="31841"/>
          <a:stretch/>
        </p:blipFill>
        <p:spPr>
          <a:xfrm>
            <a:off x="402156" y="1079805"/>
            <a:ext cx="3951111" cy="485716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1" t="22222" r="43738" b="29712"/>
          <a:stretch/>
        </p:blipFill>
        <p:spPr>
          <a:xfrm>
            <a:off x="4320209" y="901147"/>
            <a:ext cx="4823791" cy="564542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96256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05064" y="440705"/>
            <a:ext cx="8145462" cy="579712"/>
          </a:xfrm>
        </p:spPr>
        <p:txBody>
          <a:bodyPr/>
          <a:lstStyle/>
          <a:p>
            <a:r>
              <a:rPr lang="en-US" dirty="0"/>
              <a:t>Creating 1000 Subnets with a /8 Network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2" t="29726" r="42480" b="20494"/>
          <a:stretch/>
        </p:blipFill>
        <p:spPr>
          <a:xfrm>
            <a:off x="212035" y="1192695"/>
            <a:ext cx="8560903" cy="510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44821" y="493713"/>
            <a:ext cx="8700396" cy="473696"/>
          </a:xfrm>
        </p:spPr>
        <p:txBody>
          <a:bodyPr>
            <a:normAutofit fontScale="90000"/>
          </a:bodyPr>
          <a:lstStyle/>
          <a:p>
            <a:r>
              <a:rPr lang="en-US" dirty="0"/>
              <a:t>Creating 1000 Subnets with a /8 Network (cont.)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9" t="35720" r="46269" b="37778"/>
          <a:stretch/>
        </p:blipFill>
        <p:spPr>
          <a:xfrm>
            <a:off x="338665" y="1615815"/>
            <a:ext cx="3872120" cy="4347663"/>
          </a:xfrm>
          <a:prstGeom prst="rect">
            <a:avLst/>
          </a:prstGeom>
        </p:spPr>
      </p:pic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0" t="22387" r="41798" b="35144"/>
          <a:stretch/>
        </p:blipFill>
        <p:spPr>
          <a:xfrm>
            <a:off x="4227443" y="1245704"/>
            <a:ext cx="4691270" cy="51948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9138" y="1499729"/>
            <a:ext cx="258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Calculating Hosts</a:t>
            </a:r>
          </a:p>
        </p:txBody>
      </p:sp>
    </p:spTree>
    <p:extLst>
      <p:ext uri="{BB962C8B-B14F-4D97-AF65-F5344CB8AC3E}">
        <p14:creationId xmlns:p14="http://schemas.microsoft.com/office/powerpoint/2010/main" val="371753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Topic </a:t>
            </a:r>
            <a:r>
              <a:rPr lang="en-US" sz="2800" dirty="0" smtClean="0"/>
              <a:t>8.1.4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Subnetting to Meet Requirements</a:t>
            </a:r>
          </a:p>
        </p:txBody>
      </p:sp>
    </p:spTree>
    <p:extLst>
      <p:ext uri="{BB962C8B-B14F-4D97-AF65-F5344CB8AC3E}">
        <p14:creationId xmlns:p14="http://schemas.microsoft.com/office/powerpoint/2010/main" val="186382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455681"/>
          </a:xfrm>
        </p:spPr>
        <p:txBody>
          <a:bodyPr/>
          <a:lstStyle/>
          <a:p>
            <a:r>
              <a:rPr lang="en-US" dirty="0"/>
              <a:t>Subnetting Based on Host Requirements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927652"/>
            <a:ext cx="8577072" cy="538170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CiscoSansTTLight"/>
              </a:rPr>
              <a:t>Two considerations when planning subnets:</a:t>
            </a:r>
          </a:p>
          <a:p>
            <a:r>
              <a:rPr lang="en-US" sz="1800" dirty="0">
                <a:latin typeface="CiscoSansTTLight"/>
              </a:rPr>
              <a:t>The number of host addresses required for each network.</a:t>
            </a:r>
          </a:p>
          <a:p>
            <a:r>
              <a:rPr lang="en-US" sz="1800" dirty="0">
                <a:latin typeface="CiscoSansTTLight"/>
              </a:rPr>
              <a:t>The number of individual subnets needed.</a:t>
            </a:r>
            <a:endParaRPr lang="en-US" sz="1800" dirty="0"/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" t="32489" r="35549" b="40772"/>
          <a:stretch/>
        </p:blipFill>
        <p:spPr>
          <a:xfrm>
            <a:off x="198782" y="2252868"/>
            <a:ext cx="8746435" cy="37238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21470" y="6084613"/>
            <a:ext cx="8145452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latin typeface="CiscoSansTTLight"/>
              </a:rPr>
              <a:t>The more bits borrowed to create subnets, the fewer host bits available. 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3820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7341" y="493713"/>
            <a:ext cx="8554623" cy="433939"/>
          </a:xfrm>
        </p:spPr>
        <p:txBody>
          <a:bodyPr/>
          <a:lstStyle/>
          <a:p>
            <a:r>
              <a:rPr lang="en-US" sz="2800" dirty="0"/>
              <a:t>Subnetting Based on Network Requirements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5" t="22058" r="35078" b="26420"/>
          <a:stretch/>
        </p:blipFill>
        <p:spPr>
          <a:xfrm>
            <a:off x="609600" y="1179443"/>
            <a:ext cx="8044069" cy="454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5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76125" y="506965"/>
            <a:ext cx="8145462" cy="447191"/>
          </a:xfrm>
        </p:spPr>
        <p:txBody>
          <a:bodyPr/>
          <a:lstStyle/>
          <a:p>
            <a:r>
              <a:rPr lang="en-US" dirty="0"/>
              <a:t>Network Requirement Example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0" t="23045" r="40825" b="22798"/>
          <a:stretch/>
        </p:blipFill>
        <p:spPr>
          <a:xfrm>
            <a:off x="556591" y="1168579"/>
            <a:ext cx="7832034" cy="50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44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Topic </a:t>
            </a:r>
            <a:r>
              <a:rPr lang="en-US" sz="2800" dirty="0" smtClean="0"/>
              <a:t>8.1.1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Network Segmentation</a:t>
            </a:r>
          </a:p>
        </p:txBody>
      </p:sp>
    </p:spTree>
    <p:extLst>
      <p:ext uri="{BB962C8B-B14F-4D97-AF65-F5344CB8AC3E}">
        <p14:creationId xmlns:p14="http://schemas.microsoft.com/office/powerpoint/2010/main" val="2560295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89377" y="400947"/>
            <a:ext cx="8145462" cy="566462"/>
          </a:xfrm>
        </p:spPr>
        <p:txBody>
          <a:bodyPr/>
          <a:lstStyle/>
          <a:p>
            <a:r>
              <a:rPr lang="en-US" dirty="0"/>
              <a:t>Network Requirement Example (cont.)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22" t="32520" r="41876" b="31508"/>
          <a:stretch/>
        </p:blipFill>
        <p:spPr>
          <a:xfrm>
            <a:off x="212036" y="1139688"/>
            <a:ext cx="8627164" cy="528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1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42385" y="467208"/>
            <a:ext cx="8145462" cy="460444"/>
          </a:xfrm>
        </p:spPr>
        <p:txBody>
          <a:bodyPr/>
          <a:lstStyle/>
          <a:p>
            <a:r>
              <a:rPr lang="en-US" dirty="0"/>
              <a:t>Network Requirement Example (cont.)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3" t="23045" r="42764" b="22634"/>
          <a:stretch/>
        </p:blipFill>
        <p:spPr>
          <a:xfrm>
            <a:off x="318052" y="1033670"/>
            <a:ext cx="8627165" cy="545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62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Topic </a:t>
            </a:r>
            <a:r>
              <a:rPr lang="en-US" sz="2800" dirty="0" smtClean="0"/>
              <a:t>8.1.5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Benefits of Variable Length Subnetting Masking</a:t>
            </a:r>
          </a:p>
        </p:txBody>
      </p:sp>
    </p:spTree>
    <p:extLst>
      <p:ext uri="{BB962C8B-B14F-4D97-AF65-F5344CB8AC3E}">
        <p14:creationId xmlns:p14="http://schemas.microsoft.com/office/powerpoint/2010/main" val="32049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84576" y="453957"/>
            <a:ext cx="8859423" cy="619469"/>
          </a:xfrm>
        </p:spPr>
        <p:txBody>
          <a:bodyPr/>
          <a:lstStyle/>
          <a:p>
            <a:r>
              <a:rPr lang="en-US" dirty="0"/>
              <a:t>Traditional Subnetting Wastes Addresses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6" t="39520" r="36304" b="39837"/>
          <a:stretch/>
        </p:blipFill>
        <p:spPr>
          <a:xfrm>
            <a:off x="568370" y="1060174"/>
            <a:ext cx="8085298" cy="1484243"/>
          </a:xfrm>
          <a:prstGeom prst="rect">
            <a:avLst/>
          </a:prstGeom>
        </p:spPr>
      </p:pic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8" t="32428" r="42154" b="22140"/>
          <a:stretch/>
        </p:blipFill>
        <p:spPr>
          <a:xfrm>
            <a:off x="291548" y="2567155"/>
            <a:ext cx="8600662" cy="407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6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30351" y="440705"/>
            <a:ext cx="8145462" cy="473696"/>
          </a:xfrm>
        </p:spPr>
        <p:txBody>
          <a:bodyPr/>
          <a:lstStyle/>
          <a:p>
            <a:r>
              <a:rPr lang="en-US" sz="2400" dirty="0"/>
              <a:t>Traditional Subnetting Wastes Addresses (Cont.)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0" t="21893" r="44113" b="29068"/>
          <a:stretch/>
        </p:blipFill>
        <p:spPr>
          <a:xfrm>
            <a:off x="450574" y="962217"/>
            <a:ext cx="8335618" cy="531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78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44821" y="424070"/>
            <a:ext cx="8145462" cy="510278"/>
          </a:xfrm>
        </p:spPr>
        <p:txBody>
          <a:bodyPr/>
          <a:lstStyle/>
          <a:p>
            <a:r>
              <a:rPr lang="en-US" dirty="0"/>
              <a:t>Variable Length Subnet Masks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1" t="22058" r="49917" b="27815"/>
          <a:stretch/>
        </p:blipFill>
        <p:spPr>
          <a:xfrm>
            <a:off x="463826" y="983017"/>
            <a:ext cx="8203096" cy="539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9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83359" y="467209"/>
            <a:ext cx="8145462" cy="367678"/>
          </a:xfrm>
        </p:spPr>
        <p:txBody>
          <a:bodyPr/>
          <a:lstStyle/>
          <a:p>
            <a:r>
              <a:rPr lang="en-US" dirty="0"/>
              <a:t>Basic VLSM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2" t="22716" r="44414" b="33662"/>
          <a:stretch/>
        </p:blipFill>
        <p:spPr>
          <a:xfrm>
            <a:off x="318052" y="873180"/>
            <a:ext cx="8468139" cy="546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9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62873" y="453956"/>
            <a:ext cx="8145462" cy="579714"/>
          </a:xfrm>
        </p:spPr>
        <p:txBody>
          <a:bodyPr/>
          <a:lstStyle/>
          <a:p>
            <a:r>
              <a:rPr lang="en-US" dirty="0"/>
              <a:t>VLSM in Practice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" t="22222" r="41101" b="22634"/>
          <a:stretch/>
        </p:blipFill>
        <p:spPr>
          <a:xfrm>
            <a:off x="437321" y="1089885"/>
            <a:ext cx="8335617" cy="537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71325" y="490330"/>
            <a:ext cx="8145462" cy="457270"/>
          </a:xfrm>
        </p:spPr>
        <p:txBody>
          <a:bodyPr/>
          <a:lstStyle/>
          <a:p>
            <a:r>
              <a:rPr lang="en-US" dirty="0"/>
              <a:t>VLSM in Practice (cont.)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0" t="22387" r="39229" b="21810"/>
          <a:stretch/>
        </p:blipFill>
        <p:spPr>
          <a:xfrm>
            <a:off x="357810" y="968967"/>
            <a:ext cx="8574156" cy="5259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64090" y="361191"/>
            <a:ext cx="8145462" cy="513452"/>
          </a:xfrm>
        </p:spPr>
        <p:txBody>
          <a:bodyPr/>
          <a:lstStyle/>
          <a:p>
            <a:r>
              <a:rPr lang="en-US" dirty="0"/>
              <a:t>VLSM in Practice (cont.)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4" t="22552" r="38431" b="21975"/>
          <a:stretch/>
        </p:blipFill>
        <p:spPr>
          <a:xfrm>
            <a:off x="225287" y="941934"/>
            <a:ext cx="8666922" cy="556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87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96612" y="440705"/>
            <a:ext cx="8145462" cy="539956"/>
          </a:xfrm>
        </p:spPr>
        <p:txBody>
          <a:bodyPr/>
          <a:lstStyle/>
          <a:p>
            <a:r>
              <a:rPr lang="en-US" dirty="0"/>
              <a:t>Broadcast Domains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87307" y="950670"/>
            <a:ext cx="820733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435153"/>
                </a:solidFill>
              </a:rPr>
              <a:t>Each router interface connects a </a:t>
            </a:r>
            <a:r>
              <a:rPr lang="en-US" i="1" dirty="0">
                <a:solidFill>
                  <a:srgbClr val="435153"/>
                </a:solidFill>
              </a:rPr>
              <a:t>broadcast domain </a:t>
            </a:r>
            <a:r>
              <a:rPr lang="en-US" dirty="0">
                <a:solidFill>
                  <a:srgbClr val="435153"/>
                </a:solidFill>
              </a:rPr>
              <a:t>and broadcasts are only propagated within its specific broadcast domain.</a:t>
            </a:r>
          </a:p>
        </p:txBody>
      </p:sp>
      <p:pic>
        <p:nvPicPr>
          <p:cNvPr id="4" name="Picture 3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43" t="34870" r="45787" b="27607"/>
          <a:stretch/>
        </p:blipFill>
        <p:spPr>
          <a:xfrm>
            <a:off x="609601" y="2071333"/>
            <a:ext cx="7991060" cy="434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5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50838" y="357809"/>
            <a:ext cx="8145462" cy="642800"/>
          </a:xfrm>
        </p:spPr>
        <p:txBody>
          <a:bodyPr/>
          <a:lstStyle/>
          <a:p>
            <a:r>
              <a:rPr lang="en-US" dirty="0"/>
              <a:t>VLSM in Practice (Cont.)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t="22222" r="40692" b="22469"/>
          <a:stretch/>
        </p:blipFill>
        <p:spPr>
          <a:xfrm>
            <a:off x="318053" y="1100850"/>
            <a:ext cx="8534399" cy="507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81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11082" y="414200"/>
            <a:ext cx="8145462" cy="539957"/>
          </a:xfrm>
        </p:spPr>
        <p:txBody>
          <a:bodyPr/>
          <a:lstStyle/>
          <a:p>
            <a:r>
              <a:rPr lang="en-US" dirty="0"/>
              <a:t>VLSM Chart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5" t="21966" r="42553" b="21481"/>
          <a:stretch/>
        </p:blipFill>
        <p:spPr>
          <a:xfrm>
            <a:off x="503582" y="950034"/>
            <a:ext cx="8375375" cy="546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0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174124"/>
            <a:ext cx="8112125" cy="696192"/>
          </a:xfrm>
        </p:spPr>
        <p:txBody>
          <a:bodyPr/>
          <a:lstStyle/>
          <a:p>
            <a:r>
              <a:rPr lang="en-US" sz="4000" dirty="0"/>
              <a:t>Section </a:t>
            </a:r>
            <a:r>
              <a:rPr lang="en-US" sz="4000" dirty="0" smtClean="0"/>
              <a:t>8.2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/>
              <a:t>Addressing Schemes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22092"/>
            <a:ext cx="8577072" cy="20238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Upon completion of this section, you should be able to:</a:t>
            </a:r>
          </a:p>
          <a:p>
            <a:r>
              <a:rPr lang="en-US" sz="1800" dirty="0"/>
              <a:t>Implement a VLSM addressing scheme.</a:t>
            </a:r>
          </a:p>
        </p:txBody>
      </p:sp>
    </p:spTree>
    <p:extLst>
      <p:ext uri="{BB962C8B-B14F-4D97-AF65-F5344CB8AC3E}">
        <p14:creationId xmlns:p14="http://schemas.microsoft.com/office/powerpoint/2010/main" val="389141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Topic </a:t>
            </a:r>
            <a:r>
              <a:rPr lang="en-US" sz="2800" dirty="0" smtClean="0"/>
              <a:t>8.2.1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Structured Design</a:t>
            </a:r>
          </a:p>
        </p:txBody>
      </p:sp>
    </p:spTree>
    <p:extLst>
      <p:ext uri="{BB962C8B-B14F-4D97-AF65-F5344CB8AC3E}">
        <p14:creationId xmlns:p14="http://schemas.microsoft.com/office/powerpoint/2010/main" val="104652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6856" y="520217"/>
            <a:ext cx="8145462" cy="341174"/>
          </a:xfrm>
        </p:spPr>
        <p:txBody>
          <a:bodyPr/>
          <a:lstStyle/>
          <a:p>
            <a:r>
              <a:rPr lang="en-US" dirty="0"/>
              <a:t>Network Address Planning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7" t="20247" r="35775" b="25761"/>
          <a:stretch/>
        </p:blipFill>
        <p:spPr>
          <a:xfrm>
            <a:off x="331303" y="1033520"/>
            <a:ext cx="8574157" cy="500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650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31568" y="480461"/>
            <a:ext cx="8145462" cy="513452"/>
          </a:xfrm>
        </p:spPr>
        <p:txBody>
          <a:bodyPr/>
          <a:lstStyle/>
          <a:p>
            <a:r>
              <a:rPr lang="en-US" dirty="0"/>
              <a:t>Planning to Address the Network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99" r="38696" b="23292"/>
          <a:stretch/>
        </p:blipFill>
        <p:spPr>
          <a:xfrm>
            <a:off x="543339" y="1070506"/>
            <a:ext cx="8256104" cy="519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73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03846" y="453956"/>
            <a:ext cx="8145462" cy="447191"/>
          </a:xfrm>
        </p:spPr>
        <p:txBody>
          <a:bodyPr/>
          <a:lstStyle/>
          <a:p>
            <a:r>
              <a:rPr lang="en-US" dirty="0"/>
              <a:t>Assigning Addresses to Devices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5" t="20906" r="41236" b="40178"/>
          <a:stretch/>
        </p:blipFill>
        <p:spPr>
          <a:xfrm>
            <a:off x="609600" y="1099930"/>
            <a:ext cx="8136835" cy="51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92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221393" y="2072640"/>
            <a:ext cx="8112125" cy="688368"/>
          </a:xfrm>
        </p:spPr>
        <p:txBody>
          <a:bodyPr/>
          <a:lstStyle/>
          <a:p>
            <a:r>
              <a:rPr lang="en-US" sz="4000"/>
              <a:t>Section </a:t>
            </a:r>
            <a:r>
              <a:rPr lang="en-US" sz="4000" smtClean="0"/>
              <a:t>8.3</a:t>
            </a:r>
            <a:r>
              <a:rPr lang="en-US" sz="4000" dirty="0"/>
              <a:t>:</a:t>
            </a:r>
            <a:br>
              <a:rPr lang="en-US" sz="4000" dirty="0"/>
            </a:br>
            <a:r>
              <a:rPr lang="en-US" sz="4000" dirty="0"/>
              <a:t>Summary</a:t>
            </a:r>
          </a:p>
        </p:txBody>
      </p:sp>
      <p:sp>
        <p:nvSpPr>
          <p:cNvPr id="5" name="Text Placeholder 6"/>
          <p:cNvSpPr txBox="1">
            <a:spLocks/>
          </p:cNvSpPr>
          <p:nvPr/>
        </p:nvSpPr>
        <p:spPr>
          <a:xfrm>
            <a:off x="419100" y="3012948"/>
            <a:ext cx="8577072" cy="26563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493B93"/>
              </a:buClr>
              <a:buSzPct val="90000"/>
              <a:buFont typeface="Arial" pitchFamily="34" charset="0"/>
              <a:buChar char="•"/>
              <a:tabLst/>
              <a:defRPr lang="en-US" sz="22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1pPr>
            <a:lvl2pPr marL="406400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Clr>
                <a:schemeClr val="tx2"/>
              </a:buClr>
              <a:buFontTx/>
              <a:buNone/>
              <a:defRPr lang="en-US" sz="18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2pPr>
            <a:lvl3pPr marL="571500" indent="-1588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6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3pPr>
            <a:lvl4pPr marL="688975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 smtClean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4pPr>
            <a:lvl5pPr marL="801688" indent="0" algn="l" defTabSz="914400" rtl="0" eaLnBrk="1" latinLnBrk="0" hangingPunct="1">
              <a:lnSpc>
                <a:spcPct val="95000"/>
              </a:lnSpc>
              <a:spcBef>
                <a:spcPts val="840"/>
              </a:spcBef>
              <a:buFont typeface="Arial" pitchFamily="34" charset="0"/>
              <a:buNone/>
              <a:defRPr lang="en-US" sz="1400" kern="1200" dirty="0">
                <a:solidFill>
                  <a:srgbClr val="435153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/>
              <a:t>Chapter Objectives: </a:t>
            </a:r>
          </a:p>
          <a:p>
            <a:r>
              <a:rPr lang="en-US" sz="2000" dirty="0"/>
              <a:t>Implement an IPv4 addressing scheme to enable end-to-end connectivity in a small to medium-sized business network.</a:t>
            </a:r>
          </a:p>
          <a:p>
            <a:r>
              <a:rPr lang="en-US" sz="2000" dirty="0"/>
              <a:t>Given a set of requirements, implement a VLSM addressing scheme to provide connectivity to end users in a small to medium-sized network.</a:t>
            </a:r>
          </a:p>
          <a:p>
            <a:r>
              <a:rPr lang="en-US" sz="2000" dirty="0"/>
              <a:t>Explain design considerations for implementing IPv6 in a business network.</a:t>
            </a:r>
          </a:p>
        </p:txBody>
      </p:sp>
    </p:spTree>
    <p:extLst>
      <p:ext uri="{BB962C8B-B14F-4D97-AF65-F5344CB8AC3E}">
        <p14:creationId xmlns:p14="http://schemas.microsoft.com/office/powerpoint/2010/main" val="381986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229702" y="432215"/>
            <a:ext cx="8588861" cy="521942"/>
          </a:xfrm>
        </p:spPr>
        <p:txBody>
          <a:bodyPr/>
          <a:lstStyle/>
          <a:p>
            <a:r>
              <a:rPr lang="en-US" dirty="0"/>
              <a:t>Problems with Large Broadcast Domains</a:t>
            </a:r>
          </a:p>
        </p:txBody>
      </p:sp>
      <p:pic>
        <p:nvPicPr>
          <p:cNvPr id="3" name="Picture 2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0" t="30013" r="40266" b="26048"/>
          <a:stretch/>
        </p:blipFill>
        <p:spPr>
          <a:xfrm>
            <a:off x="530087" y="2342322"/>
            <a:ext cx="8216348" cy="4136872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8600" y="993913"/>
            <a:ext cx="8577072" cy="5315447"/>
          </a:xfrm>
        </p:spPr>
        <p:txBody>
          <a:bodyPr/>
          <a:lstStyle/>
          <a:p>
            <a:pPr marL="285750" indent="-285750"/>
            <a:r>
              <a:rPr lang="en-US" dirty="0"/>
              <a:t>Slow network operations due to the significant amount of broadcast traffic.</a:t>
            </a:r>
          </a:p>
          <a:p>
            <a:pPr marL="285750" indent="-285750"/>
            <a:r>
              <a:rPr lang="en-US" dirty="0"/>
              <a:t>Slow device operations because a device must accept and process each broadcast packet.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3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Large Broadcast Domains (cont.)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6" t="33229" r="45333" b="31407"/>
          <a:stretch/>
        </p:blipFill>
        <p:spPr>
          <a:xfrm>
            <a:off x="397565" y="2797136"/>
            <a:ext cx="8309113" cy="3890722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/>
            <a:r>
              <a:rPr lang="en-US" dirty="0"/>
              <a:t>Solution -reduce the size of the network to create smaller broadcast domains in a process called </a:t>
            </a:r>
            <a:r>
              <a:rPr lang="en-US" i="1" dirty="0" err="1"/>
              <a:t>subnetting</a:t>
            </a:r>
            <a:r>
              <a:rPr lang="en-US" dirty="0"/>
              <a:t>. </a:t>
            </a:r>
          </a:p>
          <a:p>
            <a:pPr marL="285750" indent="-285750"/>
            <a:r>
              <a:rPr lang="en-US" dirty="0"/>
              <a:t>These smaller network spaces are called </a:t>
            </a:r>
            <a:r>
              <a:rPr lang="en-US" i="1" dirty="0"/>
              <a:t>subnets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6856" y="440704"/>
            <a:ext cx="8145462" cy="486948"/>
          </a:xfrm>
        </p:spPr>
        <p:txBody>
          <a:bodyPr/>
          <a:lstStyle/>
          <a:p>
            <a:r>
              <a:rPr lang="en-US" dirty="0"/>
              <a:t>Reasons for Subnetting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7952" y="1020418"/>
            <a:ext cx="8253984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Network administrators can group devices and services into subnets that are determined by: Location</a:t>
            </a:r>
          </a:p>
        </p:txBody>
      </p:sp>
      <p:pic>
        <p:nvPicPr>
          <p:cNvPr id="5" name="Picture 4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t="32140" r="35466" b="27094"/>
          <a:stretch/>
        </p:blipFill>
        <p:spPr>
          <a:xfrm>
            <a:off x="463826" y="1908312"/>
            <a:ext cx="8362121" cy="441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60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23116" y="440704"/>
            <a:ext cx="8145462" cy="592966"/>
          </a:xfrm>
        </p:spPr>
        <p:txBody>
          <a:bodyPr/>
          <a:lstStyle/>
          <a:p>
            <a:r>
              <a:rPr lang="en-US" dirty="0"/>
              <a:t>Reasons for </a:t>
            </a:r>
            <a:r>
              <a:rPr lang="en-US" dirty="0" err="1"/>
              <a:t>Subnetting</a:t>
            </a:r>
            <a:r>
              <a:rPr lang="en-US" dirty="0"/>
              <a:t> (cont.)</a:t>
            </a:r>
          </a:p>
        </p:txBody>
      </p:sp>
      <p:pic>
        <p:nvPicPr>
          <p:cNvPr id="2" name="Picture 1" descr="Introduction to Networks - Google Chrome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17" t="28902" r="46203" b="25016"/>
          <a:stretch/>
        </p:blipFill>
        <p:spPr>
          <a:xfrm>
            <a:off x="238539" y="1930540"/>
            <a:ext cx="8295861" cy="425725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4943" y="1091117"/>
            <a:ext cx="8253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35153"/>
                </a:solidFill>
              </a:rPr>
              <a:t>Network administrators can group devices and services into subnets that are determined by: Organizational unit.</a:t>
            </a:r>
          </a:p>
        </p:txBody>
      </p:sp>
    </p:spTree>
    <p:extLst>
      <p:ext uri="{BB962C8B-B14F-4D97-AF65-F5344CB8AC3E}">
        <p14:creationId xmlns:p14="http://schemas.microsoft.com/office/powerpoint/2010/main" val="76499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13845</TotalTime>
  <Pages>28</Pages>
  <Words>1243</Words>
  <Application>Microsoft Macintosh PowerPoint</Application>
  <PresentationFormat>On-screen Show (4:3)</PresentationFormat>
  <Paragraphs>215</Paragraphs>
  <Slides>57</Slides>
  <Notes>48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59" baseType="lpstr">
      <vt:lpstr>PPT-TMPLT-WHT_C</vt:lpstr>
      <vt:lpstr>NetAcad-4F_PPT-WHT_060408</vt:lpstr>
      <vt:lpstr>Chapter 8: Subnetting IP Networks </vt:lpstr>
      <vt:lpstr>Chapter Outline</vt:lpstr>
      <vt:lpstr>Section 8.1: Subnetting an IPv4 Network</vt:lpstr>
      <vt:lpstr>Topic 8.1.1: Network Segmentation</vt:lpstr>
      <vt:lpstr>Broadcast Domains</vt:lpstr>
      <vt:lpstr>Problems with Large Broadcast Domains</vt:lpstr>
      <vt:lpstr>Problems with Large Broadcast Domains (cont.)</vt:lpstr>
      <vt:lpstr>Reasons for Subnetting</vt:lpstr>
      <vt:lpstr>Reasons for Subnetting (cont.)</vt:lpstr>
      <vt:lpstr>Reasons for Subnetting (cont.)</vt:lpstr>
      <vt:lpstr>Topic 8.1.2: Subnetting an IPv4 Network</vt:lpstr>
      <vt:lpstr>Octet Boundaries</vt:lpstr>
      <vt:lpstr>Subnetting on the Octet Boundary</vt:lpstr>
      <vt:lpstr>Subnetting on the Octet Boundary</vt:lpstr>
      <vt:lpstr>Classless Subnetting</vt:lpstr>
      <vt:lpstr>Classless Subnetting Example</vt:lpstr>
      <vt:lpstr>Classless Subnetting Example (cont.)</vt:lpstr>
      <vt:lpstr>Creating 2 Subnets</vt:lpstr>
      <vt:lpstr>Creating 2 Subnets (cont.)</vt:lpstr>
      <vt:lpstr>Creating 2 Subnets (cont.)</vt:lpstr>
      <vt:lpstr>Creating 2 Subnets (cont.)</vt:lpstr>
      <vt:lpstr>Subnetting Formulas</vt:lpstr>
      <vt:lpstr>Subnetting Formulas (cont.)</vt:lpstr>
      <vt:lpstr>Creating 4 Subnets</vt:lpstr>
      <vt:lpstr>Creating 4 Subnets (cont.)</vt:lpstr>
      <vt:lpstr>Creating 4 Subnets (cont.)</vt:lpstr>
      <vt:lpstr>Creating 4 Subnets (cont.)</vt:lpstr>
      <vt:lpstr>Creating 4 Subnets (cont.)</vt:lpstr>
      <vt:lpstr>Topic 8.1.3: Subnetting a /16 and a /8 Prefix</vt:lpstr>
      <vt:lpstr>Creating Subnets with a /16 prefix</vt:lpstr>
      <vt:lpstr>Creating 100 Subnets with a /16 Network</vt:lpstr>
      <vt:lpstr>Creating 100 Subnets with a /16 Network (cont.)</vt:lpstr>
      <vt:lpstr>Calculating the Hosts</vt:lpstr>
      <vt:lpstr>Creating 1000 Subnets with a /8 Network</vt:lpstr>
      <vt:lpstr>Creating 1000 Subnets with a /8 Network (cont.)</vt:lpstr>
      <vt:lpstr>Topic 8.1.4: Subnetting to Meet Requirements</vt:lpstr>
      <vt:lpstr>Subnetting Based on Host Requirements</vt:lpstr>
      <vt:lpstr>Subnetting Based on Network Requirements</vt:lpstr>
      <vt:lpstr>Network Requirement Example</vt:lpstr>
      <vt:lpstr>Network Requirement Example (cont.)</vt:lpstr>
      <vt:lpstr>Network Requirement Example (cont.)</vt:lpstr>
      <vt:lpstr>Topic 8.1.5: Benefits of Variable Length Subnetting Masking</vt:lpstr>
      <vt:lpstr>Traditional Subnetting Wastes Addresses</vt:lpstr>
      <vt:lpstr>Traditional Subnetting Wastes Addresses (Cont.)</vt:lpstr>
      <vt:lpstr>Variable Length Subnet Masks</vt:lpstr>
      <vt:lpstr>Basic VLSM</vt:lpstr>
      <vt:lpstr>VLSM in Practice</vt:lpstr>
      <vt:lpstr>VLSM in Practice (cont.)</vt:lpstr>
      <vt:lpstr>VLSM in Practice (cont.)</vt:lpstr>
      <vt:lpstr>VLSM in Practice (Cont.)</vt:lpstr>
      <vt:lpstr>VLSM Chart</vt:lpstr>
      <vt:lpstr>Section 8.2: Addressing Schemes</vt:lpstr>
      <vt:lpstr>Topic 8.2.1: Structured Design</vt:lpstr>
      <vt:lpstr>Network Address Planning</vt:lpstr>
      <vt:lpstr>Planning to Address the Network</vt:lpstr>
      <vt:lpstr>Assigning Addresses to Devices</vt:lpstr>
      <vt:lpstr>Section 8.3: Summary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Carolyn Ting</cp:lastModifiedBy>
  <cp:revision>989</cp:revision>
  <cp:lastPrinted>1999-01-27T00:54:54Z</cp:lastPrinted>
  <dcterms:created xsi:type="dcterms:W3CDTF">2006-10-23T15:07:30Z</dcterms:created>
  <dcterms:modified xsi:type="dcterms:W3CDTF">2017-10-19T13:01:14Z</dcterms:modified>
</cp:coreProperties>
</file>